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5"/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y="5143500" cx="9144000"/>
  <p:notesSz cx="6858000" cy="9144000"/>
  <p:embeddedFontLst>
    <p:embeddedFont>
      <p:font typeface="EB Garamon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EF0E944-A276-488C-8B23-C0F78CDB1722}">
  <a:tblStyle styleId="{5EF0E944-A276-488C-8B23-C0F78CDB1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6.xml"/><Relationship Id="rId36" Type="http://schemas.openxmlformats.org/officeDocument/2006/relationships/font" Target="fonts/EBGaramond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4e1665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44e1665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4e1665e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4e1665e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227f2b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227f2b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the servos can be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1227f2b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1227f2b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227f2b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227f2b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227f2b1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227f2b1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1227f2b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1227f2b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64a6c59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64a6c59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227f2b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227f2b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circuit diagram was made using fritzing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4a6c595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64a6c595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4a6c59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4a6c59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code is posted in next slide but hidden from the actual presentation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227f2b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227f2b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64a6c5a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64a6c5a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4a6c5a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4a6c5a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solution code is posted in next slide but hidden from the actual presentation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64a6c5a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64a6c5a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64a6c5a3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64a6c5a3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solution code is posted in next slide but hidden from the actual presentation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7d9ad88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7d9ad88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7d9ad88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7d9ad88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7d9ad88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7d9ad88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attached inside the unit folder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98872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98872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0ee094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0ee094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98872ce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598872ce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598872c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598872c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in the Unit folder (ServoTest.ino)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98872c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598872c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4e1665e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4e1665e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Solution is in the Unit folder (ColorSensorTest.ino)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598872e9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598872e9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1750" y="4954191"/>
            <a:ext cx="90807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1750" y="1"/>
            <a:ext cx="90807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su_horizontal_color.png"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1" y="971551"/>
            <a:ext cx="3590924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8" name="Google Shape;68;p14"/>
          <p:cNvCxnSpPr/>
          <p:nvPr/>
        </p:nvCxnSpPr>
        <p:spPr>
          <a:xfrm>
            <a:off x="1371600" y="2800350"/>
            <a:ext cx="7729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31750" y="4954191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31750" y="0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71550"/>
            <a:ext cx="2693194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ctrTitle"/>
          </p:nvPr>
        </p:nvSpPr>
        <p:spPr>
          <a:xfrm>
            <a:off x="1219200" y="1600200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1371600" y="2800350"/>
            <a:ext cx="77295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su_horizontal_color.png"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1401" y="4767263"/>
            <a:ext cx="1554163" cy="2619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152400" y="4824413"/>
            <a:ext cx="83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39726" y="205979"/>
            <a:ext cx="849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9372600" y="474345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6200" y="857250"/>
            <a:ext cx="9067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9" name="Google Shape;59;p13"/>
          <p:cNvSpPr/>
          <p:nvPr/>
        </p:nvSpPr>
        <p:spPr>
          <a:xfrm>
            <a:off x="31750" y="5060157"/>
            <a:ext cx="9080700" cy="831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89" name="Google Shape;89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1400" y="4767263"/>
            <a:ext cx="1165621" cy="2619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52400" y="4824413"/>
            <a:ext cx="83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" name="Google Shape;95;p19"/>
          <p:cNvCxnSpPr/>
          <p:nvPr/>
        </p:nvCxnSpPr>
        <p:spPr>
          <a:xfrm>
            <a:off x="76200" y="857250"/>
            <a:ext cx="9067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6" name="Google Shape;96;p19"/>
          <p:cNvSpPr/>
          <p:nvPr/>
        </p:nvSpPr>
        <p:spPr>
          <a:xfrm>
            <a:off x="31750" y="5060156"/>
            <a:ext cx="9080400" cy="831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Relationship Id="rId6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Color-Sorter</a:t>
            </a:r>
            <a:r>
              <a:rPr lang="en"/>
              <a:t>: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Ctrl+Alt+Elite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Assemble the pre-cut out design of the color-sorter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Make sure all the shelves are in correct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Use zip ties to to mount the sliding parts to the servos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Make sure the marble picking part can be move across the whole range needed to pick up the marble and drop it afterwards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When you move the part mounted to the servo to the most right position allowed by the servo, it should slightly pass the dropping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b="1" lang="en"/>
              <a:t>*DO NOT MOVE THE SERVO WHILE </a:t>
            </a:r>
            <a:r>
              <a:rPr b="1" lang="en"/>
              <a:t>PLUGGED</a:t>
            </a:r>
            <a:r>
              <a:rPr b="1" lang="en"/>
              <a:t> IN THE POWER</a:t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1. Prepare</a:t>
            </a:r>
            <a:r>
              <a:rPr lang="en"/>
              <a:t> your back wall with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mounted </a:t>
            </a:r>
            <a:r>
              <a:rPr lang="en"/>
              <a:t>m</a:t>
            </a:r>
            <a:r>
              <a:rPr lang="en"/>
              <a:t>ini breadboard and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sides 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24193" l="0" r="0" t="17761"/>
          <a:stretch/>
        </p:blipFill>
        <p:spPr>
          <a:xfrm>
            <a:off x="1195425" y="2109650"/>
            <a:ext cx="2038949" cy="210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4480450" y="1200150"/>
            <a:ext cx="38577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 Attach </a:t>
            </a:r>
            <a:r>
              <a:rPr lang="en" sz="2100"/>
              <a:t>corresponding</a:t>
            </a:r>
            <a:r>
              <a:rPr lang="en" sz="2100"/>
              <a:t> pieces to servos </a:t>
            </a:r>
            <a:endParaRPr sz="2100"/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4">
            <a:alphaModFix/>
          </a:blip>
          <a:srcRect b="32030" l="0" r="0" t="14647"/>
          <a:stretch/>
        </p:blipFill>
        <p:spPr>
          <a:xfrm>
            <a:off x="6270256" y="2490650"/>
            <a:ext cx="2219595" cy="210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 rotWithShape="1">
          <a:blip r:embed="rId5">
            <a:alphaModFix/>
          </a:blip>
          <a:srcRect b="32028" l="0" r="0" t="30081"/>
          <a:stretch/>
        </p:blipFill>
        <p:spPr>
          <a:xfrm>
            <a:off x="4159050" y="2009224"/>
            <a:ext cx="2492475" cy="167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3. Assemble the sliding part to the middle shelf and add servo to the designed whole  	*Add the chute servo to the bottom shelf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32227" l="0" r="0" t="11715"/>
          <a:stretch/>
        </p:blipFill>
        <p:spPr>
          <a:xfrm>
            <a:off x="402950" y="1989100"/>
            <a:ext cx="2893203" cy="28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 rotWithShape="1">
          <a:blip r:embed="rId4">
            <a:alphaModFix/>
          </a:blip>
          <a:srcRect b="19919" l="0" r="0" t="28713"/>
          <a:stretch/>
        </p:blipFill>
        <p:spPr>
          <a:xfrm>
            <a:off x="4451400" y="1989100"/>
            <a:ext cx="3157215" cy="288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4. Slide shelves into the back wall and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close the sides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 b="15039" l="0" r="0" t="17579"/>
          <a:stretch/>
        </p:blipFill>
        <p:spPr>
          <a:xfrm>
            <a:off x="2533805" y="1741899"/>
            <a:ext cx="2218994" cy="265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 rotWithShape="1">
          <a:blip r:embed="rId4">
            <a:alphaModFix/>
          </a:blip>
          <a:srcRect b="3516" l="0" r="0" t="27928"/>
          <a:stretch/>
        </p:blipFill>
        <p:spPr>
          <a:xfrm>
            <a:off x="442001" y="2033226"/>
            <a:ext cx="2181073" cy="2658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5163200" y="1200150"/>
            <a:ext cx="39282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5. Attach the construction into the bottom base and add top</a:t>
            </a:r>
            <a:endParaRPr sz="2100"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3199" y="1936450"/>
            <a:ext cx="1495224" cy="265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 rotWithShape="1">
          <a:blip r:embed="rId6">
            <a:alphaModFix/>
          </a:blip>
          <a:srcRect b="23827" l="6215" r="6979" t="3126"/>
          <a:stretch/>
        </p:blipFill>
        <p:spPr>
          <a:xfrm>
            <a:off x="6882328" y="2033225"/>
            <a:ext cx="1776870" cy="265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6. Lastly add the catching cups and </a:t>
            </a:r>
            <a:br>
              <a:rPr lang="en"/>
            </a:br>
            <a:r>
              <a:rPr lang="en"/>
              <a:t>the chute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7. Put the color-sensor and arduino to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the top shelf, now we can start wiring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 rotWithShape="1">
          <a:blip r:embed="rId3">
            <a:alphaModFix/>
          </a:blip>
          <a:srcRect b="16604" l="0" r="0" t="0"/>
          <a:stretch/>
        </p:blipFill>
        <p:spPr>
          <a:xfrm>
            <a:off x="5241150" y="1200151"/>
            <a:ext cx="2364702" cy="35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4:</a:t>
            </a:r>
            <a:endParaRPr/>
          </a:p>
        </p:txBody>
      </p:sp>
      <p:sp>
        <p:nvSpPr>
          <p:cNvPr id="228" name="Google Shape;228;p39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Wiring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Connect the devices to the Arduino </a:t>
            </a:r>
            <a:br>
              <a:rPr lang="en"/>
            </a:br>
            <a:r>
              <a:rPr lang="en"/>
              <a:t>digital pins according to the table </a:t>
            </a:r>
            <a:r>
              <a:rPr lang="en"/>
              <a:t> 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6776675" y="4292950"/>
            <a:ext cx="3261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Table 7.1 Pin Numbers</a:t>
            </a:r>
            <a:endParaRPr b="1" sz="1100"/>
          </a:p>
        </p:txBody>
      </p:sp>
      <p:graphicFrame>
        <p:nvGraphicFramePr>
          <p:cNvPr id="236" name="Google Shape;236;p40"/>
          <p:cNvGraphicFramePr/>
          <p:nvPr/>
        </p:nvGraphicFramePr>
        <p:xfrm>
          <a:off x="1170650" y="1018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{5EF0E944-A276-488C-8B23-C0F78CDB1722}</a:tableStyleId>
              </a:tblPr>
              <a:tblGrid>
                <a:gridCol w="1167375"/>
                <a:gridCol w="1167375"/>
                <a:gridCol w="1167375"/>
                <a:gridCol w="1167375"/>
                <a:gridCol w="1167375"/>
                <a:gridCol w="1167375"/>
              </a:tblGrid>
              <a:tr h="2796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Upper Servo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Lower Servo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Color Sensor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Device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Arduino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Device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Arduino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Device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Arduino Pin</a:t>
                      </a:r>
                      <a:endParaRPr i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OUT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VCC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5V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VCC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5V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S0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Control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Control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S1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 gridSpan="4" rowSpan="4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 hMerge="1"/>
                <a:tc rowSpan="4" hMerge="1"/>
                <a:tc rowSpan="4"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S2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 gridSpan="4" vMerge="1"/>
                <a:tc hMerge="1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S3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 gridSpan="4" vMerge="1"/>
                <a:tc hMerge="1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GND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">
                <a:tc gridSpan="4" vMerge="1"/>
                <a:tc hMerge="1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VCC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5V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20893" l="0" r="0" t="9921"/>
          <a:stretch/>
        </p:blipFill>
        <p:spPr>
          <a:xfrm>
            <a:off x="5997400" y="1200149"/>
            <a:ext cx="2643150" cy="325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722" y="1200150"/>
            <a:ext cx="2001504" cy="3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25" y="1452779"/>
            <a:ext cx="3631921" cy="25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160725" y="1155275"/>
            <a:ext cx="35934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5:</a:t>
            </a:r>
            <a:endParaRPr/>
          </a:p>
        </p:txBody>
      </p:sp>
      <p:sp>
        <p:nvSpPr>
          <p:cNvPr id="251" name="Google Shape;251;p42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Servo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Recall from section #6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Find position (degree value) of each of the dropping “cups”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Using servoObject.write(‘degree value’)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Assign each value to a variable when found</a:t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Color-Sorter Robot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This unit is a walk-through the process of building a robot that sorts out marbles by their colors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It is required to finish previous units before starting this one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Servo Solution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6576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*Your cup </a:t>
            </a:r>
            <a:r>
              <a:rPr lang="en"/>
              <a:t>position</a:t>
            </a:r>
            <a:r>
              <a:rPr lang="en"/>
              <a:t> values might differ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 rotWithShape="1">
          <a:blip r:embed="rId3">
            <a:alphaModFix/>
          </a:blip>
          <a:srcRect b="0" l="1756" r="1746" t="0"/>
          <a:stretch/>
        </p:blipFill>
        <p:spPr>
          <a:xfrm>
            <a:off x="339200" y="1124638"/>
            <a:ext cx="2994975" cy="35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/>
          <p:nvPr/>
        </p:nvSpPr>
        <p:spPr>
          <a:xfrm>
            <a:off x="2132950" y="1537775"/>
            <a:ext cx="3000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2071900" y="1437875"/>
            <a:ext cx="422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8;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Servo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Recall from section #6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Find position (degree value) of the pick-up, color sensor, and drop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Using servoObject.write(‘degree value’)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Assign each value to a variable when found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Servo Solution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								</a:t>
            </a:r>
            <a:r>
              <a:rPr lang="en"/>
              <a:t>*Your cup position values might differ</a:t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00" y="1200150"/>
            <a:ext cx="3279847" cy="3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/>
          <p:nvPr/>
        </p:nvSpPr>
        <p:spPr>
          <a:xfrm>
            <a:off x="2217025" y="1596250"/>
            <a:ext cx="266100" cy="26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2150575" y="1529800"/>
            <a:ext cx="399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7;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Sensor - </a:t>
            </a:r>
            <a:r>
              <a:rPr lang="en"/>
              <a:t>Calibration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Recall from section #6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We need to get the values for different colors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Write a function for checking colors (</a:t>
            </a:r>
            <a:r>
              <a:rPr i="1" lang="en"/>
              <a:t>void checkColor()</a:t>
            </a:r>
            <a:r>
              <a:rPr lang="en"/>
              <a:t>) that will print the values out (</a:t>
            </a:r>
            <a:r>
              <a:rPr i="1" lang="en"/>
              <a:t>Serial.print()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Record the values (R;G;B) for all the marbles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Sensor - Calibration Solution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*Don’t forget to have Serial.begin() in order to use Serial.print()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75" y="1200150"/>
            <a:ext cx="6490250" cy="2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Pseudo Code</a:t>
            </a:r>
            <a:endParaRPr/>
          </a:p>
          <a:p>
            <a:pPr indent="0" lvl="0" marL="4114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*Add delays when you moving servos</a:t>
            </a:r>
            <a:endParaRPr/>
          </a:p>
          <a:p>
            <a:pPr indent="0" lvl="0" marL="4114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114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*checkColors has to be inside a loop so it runs many times</a:t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75" y="1585175"/>
            <a:ext cx="3084430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Materials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Components: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Arduino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Mini Breadboard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Cut out design from MDF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Zip 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Color Sensor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2x Servo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M/F and M/M wires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Materials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4572000" y="1200150"/>
            <a:ext cx="4110300" cy="36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Tools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Scissors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Double sided tape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271275" y="1200150"/>
            <a:ext cx="4110300" cy="36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Components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Arduino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Mini-Breadboard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H-bridge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 Wheels + Gearboxes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M/F Jumper Wires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M/M Jumper Wires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9V Battery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9V Battery cable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Ball bearing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Foam square (10cm x 12cm)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1:</a:t>
            </a:r>
            <a:endParaRPr/>
          </a:p>
        </p:txBody>
      </p:sp>
      <p:sp>
        <p:nvSpPr>
          <p:cNvPr id="154" name="Google Shape;154;p29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Servos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Recall from Unit #6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How to test the servo?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Move the servo to 30, 90 and 145 degrees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Repeat for both servos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40015" l="0" r="0" t="0"/>
          <a:stretch/>
        </p:blipFill>
        <p:spPr>
          <a:xfrm rot="5400000">
            <a:off x="5462662" y="1996088"/>
            <a:ext cx="3299326" cy="15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r>
              <a:rPr lang="en"/>
              <a:t>:</a:t>
            </a:r>
            <a:endParaRPr/>
          </a:p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Color Sensor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39212" y="205979"/>
            <a:ext cx="8500200" cy="634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Sensor TCS3200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39212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Recall from unit #6 how color sensor works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We will be using the attached library “TCS3200.h”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Test the color sensor for different colors using</a:t>
            </a:r>
            <a:br>
              <a:rPr lang="en"/>
            </a:br>
            <a:r>
              <a:rPr lang="en"/>
              <a:t>colored papers.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/>
              <a:t>*</a:t>
            </a:r>
            <a:r>
              <a:rPr b="1" i="1" lang="en"/>
              <a:t>DO NOT </a:t>
            </a:r>
            <a:r>
              <a:rPr i="1" lang="en"/>
              <a:t>use data based on </a:t>
            </a:r>
            <a:br>
              <a:rPr i="1" lang="en"/>
            </a:br>
            <a:r>
              <a:rPr i="1" lang="en"/>
              <a:t>t</a:t>
            </a:r>
            <a:r>
              <a:rPr i="1" lang="en"/>
              <a:t>hese readings. Readings will be different with the color sensor mounted inside the sorter and with sensing the marbles</a:t>
            </a:r>
            <a:endParaRPr i="1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800" y="1200150"/>
            <a:ext cx="2209000" cy="22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ctrTitle"/>
          </p:nvPr>
        </p:nvSpPr>
        <p:spPr>
          <a:xfrm>
            <a:off x="1219200" y="1600201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3:</a:t>
            </a:r>
            <a:endParaRPr/>
          </a:p>
        </p:txBody>
      </p:sp>
      <p:sp>
        <p:nvSpPr>
          <p:cNvPr id="180" name="Google Shape;180;p33"/>
          <p:cNvSpPr txBox="1"/>
          <p:nvPr>
            <p:ph idx="1" type="subTitle"/>
          </p:nvPr>
        </p:nvSpPr>
        <p:spPr>
          <a:xfrm>
            <a:off x="1295400" y="3143250"/>
            <a:ext cx="7326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Assembly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8">
      <a:dk1>
        <a:srgbClr val="000000"/>
      </a:dk1>
      <a:lt1>
        <a:srgbClr val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000000"/>
      </a:dk1>
      <a:lt1>
        <a:srgbClr val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